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8"/>
    <p:sldId id="257" r:id="rId59"/>
    <p:sldId id="258" r:id="rId60"/>
    <p:sldId id="259" r:id="rId61"/>
    <p:sldId id="260" r:id="rId62"/>
    <p:sldId id="261" r:id="rId63"/>
    <p:sldId id="262" r:id="rId64"/>
    <p:sldId id="263" r:id="rId65"/>
    <p:sldId id="264" r:id="rId66"/>
    <p:sldId id="265" r:id="rId67"/>
    <p:sldId id="266" r:id="rId68"/>
    <p:sldId id="267" r:id="rId69"/>
    <p:sldId id="268" r:id="rId70"/>
  </p:sldIdLst>
  <p:sldSz cx="18288000" cy="10287000"/>
  <p:notesSz cx="6858000" cy="9144000"/>
  <p:embeddedFontLst>
    <p:embeddedFont>
      <p:font typeface="Oswald" charset="1" panose="00000500000000000000"/>
      <p:regular r:id="rId6"/>
    </p:embeddedFont>
    <p:embeddedFont>
      <p:font typeface="Oswald Bold" charset="1" panose="00000800000000000000"/>
      <p:regular r:id="rId7"/>
    </p:embeddedFont>
    <p:embeddedFont>
      <p:font typeface="Norwester" charset="1" panose="00000506000000000000"/>
      <p:regular r:id="rId8"/>
    </p:embeddedFont>
    <p:embeddedFont>
      <p:font typeface="Arimo" charset="1" panose="020B0604020202020204"/>
      <p:regular r:id="rId9"/>
    </p:embeddedFont>
    <p:embeddedFont>
      <p:font typeface="Arimo Bold" charset="1" panose="020B0704020202020204"/>
      <p:regular r:id="rId10"/>
    </p:embeddedFont>
    <p:embeddedFont>
      <p:font typeface="Arimo Italics" charset="1" panose="020B0604020202090204"/>
      <p:regular r:id="rId11"/>
    </p:embeddedFont>
    <p:embeddedFont>
      <p:font typeface="Arimo Bold Italics" charset="1" panose="020B0704020202090204"/>
      <p:regular r:id="rId12"/>
    </p:embeddedFont>
    <p:embeddedFont>
      <p:font typeface="Montserrat Light" charset="1" panose="00000400000000000000"/>
      <p:regular r:id="rId13"/>
    </p:embeddedFont>
    <p:embeddedFont>
      <p:font typeface="Montserrat Light Bold" charset="1" panose="00000800000000000000"/>
      <p:regular r:id="rId14"/>
    </p:embeddedFont>
    <p:embeddedFont>
      <p:font typeface="Montserrat Light Italics" charset="1" panose="00000400000000000000"/>
      <p:regular r:id="rId15"/>
    </p:embeddedFont>
    <p:embeddedFont>
      <p:font typeface="Montserrat Light Bold Italics" charset="1" panose="00000800000000000000"/>
      <p:regular r:id="rId16"/>
    </p:embeddedFont>
    <p:embeddedFont>
      <p:font typeface="DM Sans" charset="1" panose="00000000000000000000"/>
      <p:regular r:id="rId17"/>
    </p:embeddedFont>
    <p:embeddedFont>
      <p:font typeface="DM Sans Bold" charset="1" panose="00000000000000000000"/>
      <p:regular r:id="rId18"/>
    </p:embeddedFont>
    <p:embeddedFont>
      <p:font typeface="DM Sans Italics" charset="1" panose="00000000000000000000"/>
      <p:regular r:id="rId19"/>
    </p:embeddedFont>
    <p:embeddedFont>
      <p:font typeface="DM Sans Bold Italics" charset="1" panose="00000000000000000000"/>
      <p:regular r:id="rId20"/>
    </p:embeddedFont>
    <p:embeddedFont>
      <p:font typeface="TAN Twinkle" charset="1" panose="00000000000000000000"/>
      <p:regular r:id="rId21"/>
    </p:embeddedFont>
    <p:embeddedFont>
      <p:font typeface="Canva Sans" charset="1" panose="020B0503030501040103"/>
      <p:regular r:id="rId22"/>
    </p:embeddedFont>
    <p:embeddedFont>
      <p:font typeface="Canva Sans Bold" charset="1" panose="020B0803030501040103"/>
      <p:regular r:id="rId23"/>
    </p:embeddedFont>
    <p:embeddedFont>
      <p:font typeface="Canva Sans Italics" charset="1" panose="020B0503030501040103"/>
      <p:regular r:id="rId24"/>
    </p:embeddedFont>
    <p:embeddedFont>
      <p:font typeface="Canva Sans Bold Italics" charset="1" panose="020B0803030501040103"/>
      <p:regular r:id="rId25"/>
    </p:embeddedFont>
    <p:embeddedFont>
      <p:font typeface="Canva Sans Medium" charset="1" panose="020B0603030501040103"/>
      <p:regular r:id="rId26"/>
    </p:embeddedFont>
    <p:embeddedFont>
      <p:font typeface="Canva Sans Medium Italics" charset="1" panose="020B0603030501040103"/>
      <p:regular r:id="rId27"/>
    </p:embeddedFont>
    <p:embeddedFont>
      <p:font typeface="Now" charset="1" panose="00000500000000000000"/>
      <p:regular r:id="rId28"/>
    </p:embeddedFont>
    <p:embeddedFont>
      <p:font typeface="Now Bold" charset="1" panose="00000800000000000000"/>
      <p:regular r:id="rId29"/>
    </p:embeddedFont>
    <p:embeddedFont>
      <p:font typeface="Now Thin" charset="1" panose="00000300000000000000"/>
      <p:regular r:id="rId30"/>
    </p:embeddedFont>
    <p:embeddedFont>
      <p:font typeface="Now Light" charset="1" panose="00000400000000000000"/>
      <p:regular r:id="rId31"/>
    </p:embeddedFont>
    <p:embeddedFont>
      <p:font typeface="Now Medium" charset="1" panose="00000600000000000000"/>
      <p:regular r:id="rId32"/>
    </p:embeddedFont>
    <p:embeddedFont>
      <p:font typeface="Now Heavy" charset="1" panose="00000A00000000000000"/>
      <p:regular r:id="rId33"/>
    </p:embeddedFont>
    <p:embeddedFont>
      <p:font typeface="Open Sauce" charset="1" panose="00000500000000000000"/>
      <p:regular r:id="rId34"/>
    </p:embeddedFont>
    <p:embeddedFont>
      <p:font typeface="Open Sauce Bold" charset="1" panose="00000800000000000000"/>
      <p:regular r:id="rId35"/>
    </p:embeddedFont>
    <p:embeddedFont>
      <p:font typeface="Open Sauce Italics" charset="1" panose="00000500000000000000"/>
      <p:regular r:id="rId36"/>
    </p:embeddedFont>
    <p:embeddedFont>
      <p:font typeface="Open Sauce Bold Italics" charset="1" panose="00000800000000000000"/>
      <p:regular r:id="rId37"/>
    </p:embeddedFont>
    <p:embeddedFont>
      <p:font typeface="Open Sauce Light" charset="1" panose="00000400000000000000"/>
      <p:regular r:id="rId38"/>
    </p:embeddedFont>
    <p:embeddedFont>
      <p:font typeface="Open Sauce Light Italics" charset="1" panose="00000400000000000000"/>
      <p:regular r:id="rId39"/>
    </p:embeddedFont>
    <p:embeddedFont>
      <p:font typeface="Open Sauce Medium" charset="1" panose="00000600000000000000"/>
      <p:regular r:id="rId40"/>
    </p:embeddedFont>
    <p:embeddedFont>
      <p:font typeface="Open Sauce Medium Italics" charset="1" panose="00000600000000000000"/>
      <p:regular r:id="rId41"/>
    </p:embeddedFont>
    <p:embeddedFont>
      <p:font typeface="Open Sauce Semi-Bold" charset="1" panose="00000700000000000000"/>
      <p:regular r:id="rId42"/>
    </p:embeddedFont>
    <p:embeddedFont>
      <p:font typeface="Open Sauce Semi-Bold Italics" charset="1" panose="00000700000000000000"/>
      <p:regular r:id="rId43"/>
    </p:embeddedFont>
    <p:embeddedFont>
      <p:font typeface="Open Sauce Heavy" charset="1" panose="00000A00000000000000"/>
      <p:regular r:id="rId44"/>
    </p:embeddedFont>
    <p:embeddedFont>
      <p:font typeface="Open Sauce Heavy Italics" charset="1" panose="00000A00000000000000"/>
      <p:regular r:id="rId45"/>
    </p:embeddedFont>
    <p:embeddedFont>
      <p:font typeface="Inter" charset="1" panose="020B0502030000000004"/>
      <p:regular r:id="rId46"/>
    </p:embeddedFont>
    <p:embeddedFont>
      <p:font typeface="Inter Bold" charset="1" panose="020B0802030000000004"/>
      <p:regular r:id="rId47"/>
    </p:embeddedFont>
    <p:embeddedFont>
      <p:font typeface="Inter Italics" charset="1" panose="020B0502030000000004"/>
      <p:regular r:id="rId48"/>
    </p:embeddedFont>
    <p:embeddedFont>
      <p:font typeface="Inter Bold Italics" charset="1" panose="020B0802030000000004"/>
      <p:regular r:id="rId49"/>
    </p:embeddedFont>
    <p:embeddedFont>
      <p:font typeface="Inter Thin" charset="1" panose="020B0A02050000000004"/>
      <p:regular r:id="rId50"/>
    </p:embeddedFont>
    <p:embeddedFont>
      <p:font typeface="Inter Thin Italics" charset="1" panose="020B0A02050000000004"/>
      <p:regular r:id="rId51"/>
    </p:embeddedFont>
    <p:embeddedFont>
      <p:font typeface="Inter Extra-Light" charset="1" panose="02000503000000020004"/>
      <p:regular r:id="rId52"/>
    </p:embeddedFont>
    <p:embeddedFont>
      <p:font typeface="Inter Light" charset="1" panose="02000503000000020004"/>
      <p:regular r:id="rId53"/>
    </p:embeddedFont>
    <p:embeddedFont>
      <p:font typeface="Inter Medium" charset="1" panose="02000503000000020004"/>
      <p:regular r:id="rId54"/>
    </p:embeddedFont>
    <p:embeddedFont>
      <p:font typeface="Inter Semi-Bold" charset="1" panose="02000503000000020004"/>
      <p:regular r:id="rId55"/>
    </p:embeddedFont>
    <p:embeddedFont>
      <p:font typeface="Inter Ultra-Bold" charset="1" panose="02000503000000020004"/>
      <p:regular r:id="rId56"/>
    </p:embeddedFont>
    <p:embeddedFont>
      <p:font typeface="Inter Heavy" charset="1" panose="02000503000000020004"/>
      <p:regular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slides/slide1.xml" Type="http://schemas.openxmlformats.org/officeDocument/2006/relationships/slide"/><Relationship Id="rId59" Target="slides/slide2.xml" Type="http://schemas.openxmlformats.org/officeDocument/2006/relationships/slide"/><Relationship Id="rId6" Target="fonts/font6.fntdata" Type="http://schemas.openxmlformats.org/officeDocument/2006/relationships/font"/><Relationship Id="rId60" Target="slides/slide3.xml" Type="http://schemas.openxmlformats.org/officeDocument/2006/relationships/slide"/><Relationship Id="rId61" Target="slides/slide4.xml" Type="http://schemas.openxmlformats.org/officeDocument/2006/relationships/slide"/><Relationship Id="rId62" Target="slides/slide5.xml" Type="http://schemas.openxmlformats.org/officeDocument/2006/relationships/slide"/><Relationship Id="rId63" Target="slides/slide6.xml" Type="http://schemas.openxmlformats.org/officeDocument/2006/relationships/slide"/><Relationship Id="rId64" Target="slides/slide7.xml" Type="http://schemas.openxmlformats.org/officeDocument/2006/relationships/slide"/><Relationship Id="rId65" Target="slides/slide8.xml" Type="http://schemas.openxmlformats.org/officeDocument/2006/relationships/slide"/><Relationship Id="rId66" Target="slides/slide9.xml" Type="http://schemas.openxmlformats.org/officeDocument/2006/relationships/slide"/><Relationship Id="rId67" Target="slides/slide10.xml" Type="http://schemas.openxmlformats.org/officeDocument/2006/relationships/slide"/><Relationship Id="rId68" Target="slides/slide11.xml" Type="http://schemas.openxmlformats.org/officeDocument/2006/relationships/slide"/><Relationship Id="rId69" Target="slides/slide12.xml" Type="http://schemas.openxmlformats.org/officeDocument/2006/relationships/slide"/><Relationship Id="rId7" Target="fonts/font7.fntdata" Type="http://schemas.openxmlformats.org/officeDocument/2006/relationships/font"/><Relationship Id="rId70" Target="slides/slide13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Relationship Id="rId6" Target="../media/image31.jpe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jpe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2.png" Type="http://schemas.openxmlformats.org/officeDocument/2006/relationships/image"/><Relationship Id="rId12" Target="../media/image23.svg" Type="http://schemas.openxmlformats.org/officeDocument/2006/relationships/image"/><Relationship Id="rId13" Target="../media/image24.png" Type="http://schemas.openxmlformats.org/officeDocument/2006/relationships/image"/><Relationship Id="rId14" Target="../media/image25.svg" Type="http://schemas.openxmlformats.org/officeDocument/2006/relationships/image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59121">
            <a:off x="15091031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58071" y="-4629150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437708" y="3312693"/>
            <a:ext cx="13412584" cy="4208864"/>
            <a:chOff x="0" y="0"/>
            <a:chExt cx="2590188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90188" cy="812800"/>
            </a:xfrm>
            <a:custGeom>
              <a:avLst/>
              <a:gdLst/>
              <a:ahLst/>
              <a:cxnLst/>
              <a:rect r="r" b="b" t="t" l="l"/>
              <a:pathLst>
                <a:path h="812800" w="2590188">
                  <a:moveTo>
                    <a:pt x="0" y="0"/>
                  </a:moveTo>
                  <a:lnTo>
                    <a:pt x="2590188" y="0"/>
                  </a:lnTo>
                  <a:lnTo>
                    <a:pt x="259018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590188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612620" y="3966135"/>
            <a:ext cx="7315200" cy="2354729"/>
          </a:xfrm>
          <a:custGeom>
            <a:avLst/>
            <a:gdLst/>
            <a:ahLst/>
            <a:cxnLst/>
            <a:rect r="r" b="b" t="t" l="l"/>
            <a:pathLst>
              <a:path h="2354729" w="7315200">
                <a:moveTo>
                  <a:pt x="0" y="0"/>
                </a:moveTo>
                <a:lnTo>
                  <a:pt x="7315200" y="0"/>
                </a:lnTo>
                <a:lnTo>
                  <a:pt x="7315200" y="2354730"/>
                </a:lnTo>
                <a:lnTo>
                  <a:pt x="0" y="23547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90149" y="4348786"/>
            <a:ext cx="12907703" cy="2766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16437" spc="1610">
                <a:solidFill>
                  <a:srgbClr val="231F20"/>
                </a:solidFill>
                <a:latin typeface="Oswald Bold"/>
              </a:rPr>
              <a:t>HACKING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36347" y="3438109"/>
            <a:ext cx="9815307" cy="1186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>
                <a:solidFill>
                  <a:srgbClr val="231F20"/>
                </a:solidFill>
                <a:latin typeface="Oswald Bold"/>
              </a:rPr>
              <a:t>AUTOMOTIVE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017389" y="7896110"/>
            <a:ext cx="6241911" cy="2629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88"/>
              </a:lnSpc>
            </a:pPr>
            <a:r>
              <a:rPr lang="en-US" sz="4991">
                <a:solidFill>
                  <a:srgbClr val="231F20"/>
                </a:solidFill>
                <a:latin typeface="Canva Sans Bold"/>
              </a:rPr>
              <a:t>IT22151056</a:t>
            </a:r>
          </a:p>
          <a:p>
            <a:pPr algn="ctr">
              <a:lnSpc>
                <a:spcPts val="6988"/>
              </a:lnSpc>
            </a:pPr>
            <a:r>
              <a:rPr lang="en-US" sz="4991">
                <a:solidFill>
                  <a:srgbClr val="231F20"/>
                </a:solidFill>
                <a:latin typeface="Canva Sans Bold"/>
              </a:rPr>
              <a:t>De Silva K.R.K.D</a:t>
            </a:r>
          </a:p>
          <a:p>
            <a:pPr algn="ctr">
              <a:lnSpc>
                <a:spcPts val="6988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79206" y="1920649"/>
            <a:ext cx="2027545" cy="3080525"/>
          </a:xfrm>
          <a:custGeom>
            <a:avLst/>
            <a:gdLst/>
            <a:ahLst/>
            <a:cxnLst/>
            <a:rect r="r" b="b" t="t" l="l"/>
            <a:pathLst>
              <a:path h="3080525" w="202754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035253">
            <a:off x="15331117" y="4817487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589541" y="5489801"/>
            <a:ext cx="14955594" cy="131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3542437" y="5240576"/>
            <a:ext cx="501082" cy="50108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90716" y="6518391"/>
            <a:ext cx="3204526" cy="2618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1"/>
              </a:lnSpc>
            </a:pPr>
            <a:r>
              <a:rPr lang="en-US" sz="2544" spc="249">
                <a:solidFill>
                  <a:srgbClr val="231F20"/>
                </a:solidFill>
                <a:latin typeface="DM Sans"/>
              </a:rPr>
              <a:t>Mandates a CSMS for automakers, guaranteeing ongoing safety assessments and risk mitigation.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79206" y="2339199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59451" y="5922497"/>
            <a:ext cx="3467055" cy="520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1"/>
              </a:lnSpc>
            </a:pPr>
            <a:r>
              <a:rPr lang="en-US" sz="3051" spc="299">
                <a:solidFill>
                  <a:srgbClr val="231F20"/>
                </a:solidFill>
                <a:latin typeface="DM Sans Bold"/>
              </a:rPr>
              <a:t>UNECE R 155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8130227" y="2021914"/>
            <a:ext cx="2027545" cy="3080525"/>
          </a:xfrm>
          <a:custGeom>
            <a:avLst/>
            <a:gdLst/>
            <a:ahLst/>
            <a:cxnLst/>
            <a:rect r="r" b="b" t="t" l="l"/>
            <a:pathLst>
              <a:path h="3080525" w="202754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893459" y="5259626"/>
            <a:ext cx="501082" cy="50108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8053565" y="2339199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02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3242933" y="1920649"/>
            <a:ext cx="2027545" cy="3080525"/>
          </a:xfrm>
          <a:custGeom>
            <a:avLst/>
            <a:gdLst/>
            <a:ahLst/>
            <a:cxnLst/>
            <a:rect r="r" b="b" t="t" l="l"/>
            <a:pathLst>
              <a:path h="3080525" w="202754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4006165" y="5259626"/>
            <a:ext cx="501082" cy="50108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3242933" y="2339199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567310" y="6426582"/>
            <a:ext cx="3204526" cy="3335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3"/>
              </a:lnSpc>
            </a:pPr>
            <a:r>
              <a:rPr lang="en-US" sz="2444" spc="239">
                <a:solidFill>
                  <a:srgbClr val="231F20"/>
                </a:solidFill>
                <a:latin typeface="DM Sans"/>
              </a:rPr>
              <a:t>Sets cybersecurity standards for vehicle lifecycles, aiming for legal enforceability in the automotive industry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359776" y="5922497"/>
            <a:ext cx="3568448" cy="520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1"/>
              </a:lnSpc>
            </a:pPr>
            <a:r>
              <a:rPr lang="en-US" sz="3051" spc="299">
                <a:solidFill>
                  <a:srgbClr val="231F20"/>
                </a:solidFill>
                <a:latin typeface="DM Sans Bold"/>
              </a:rPr>
              <a:t>ISO/SAE 21434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698252" y="6518391"/>
            <a:ext cx="3204526" cy="3056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1"/>
              </a:lnSpc>
            </a:pPr>
            <a:r>
              <a:rPr lang="en-US" sz="2544" spc="249">
                <a:solidFill>
                  <a:srgbClr val="231F20"/>
                </a:solidFill>
                <a:latin typeface="DM Sans"/>
              </a:rPr>
              <a:t>Enforces global cybersecurity and software update standards for new passenger vehicles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757024" y="5960733"/>
            <a:ext cx="3169805" cy="520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1"/>
              </a:lnSpc>
            </a:pPr>
            <a:r>
              <a:rPr lang="en-US" sz="3051" spc="299">
                <a:solidFill>
                  <a:srgbClr val="231F20"/>
                </a:solidFill>
                <a:latin typeface="DM Sans Bold"/>
              </a:rPr>
              <a:t>UNECE WP.29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-10799999">
            <a:off x="-2729621" y="-7074240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2845846" y="528002"/>
            <a:ext cx="12647454" cy="920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399">
                <a:solidFill>
                  <a:srgbClr val="000000"/>
                </a:solidFill>
                <a:latin typeface="Canva Sans Bold"/>
              </a:rPr>
              <a:t>Industry Collaboration and Standards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407869">
            <a:off x="12052165" y="1118883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203215" y="7962246"/>
            <a:ext cx="4876482" cy="516424"/>
          </a:xfrm>
          <a:custGeom>
            <a:avLst/>
            <a:gdLst/>
            <a:ahLst/>
            <a:cxnLst/>
            <a:rect r="r" b="b" t="t" l="l"/>
            <a:pathLst>
              <a:path h="516424" w="4876482">
                <a:moveTo>
                  <a:pt x="0" y="0"/>
                </a:moveTo>
                <a:lnTo>
                  <a:pt x="4876483" y="0"/>
                </a:lnTo>
                <a:lnTo>
                  <a:pt x="4876483" y="516423"/>
                </a:lnTo>
                <a:lnTo>
                  <a:pt x="0" y="5164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407869">
            <a:off x="-4696947" y="10150458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653105" y="1028700"/>
            <a:ext cx="5784266" cy="8448035"/>
          </a:xfrm>
          <a:custGeom>
            <a:avLst/>
            <a:gdLst/>
            <a:ahLst/>
            <a:cxnLst/>
            <a:rect r="r" b="b" t="t" l="l"/>
            <a:pathLst>
              <a:path h="8448035" w="5784266">
                <a:moveTo>
                  <a:pt x="0" y="0"/>
                </a:moveTo>
                <a:lnTo>
                  <a:pt x="5784266" y="0"/>
                </a:lnTo>
                <a:lnTo>
                  <a:pt x="5784266" y="8448035"/>
                </a:lnTo>
                <a:lnTo>
                  <a:pt x="0" y="84480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051" t="0" r="-28015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780065" y="3600450"/>
            <a:ext cx="4580816" cy="4426724"/>
            <a:chOff x="0" y="0"/>
            <a:chExt cx="1206470" cy="116588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06470" cy="1165886"/>
            </a:xfrm>
            <a:custGeom>
              <a:avLst/>
              <a:gdLst/>
              <a:ahLst/>
              <a:cxnLst/>
              <a:rect r="r" b="b" t="t" l="l"/>
              <a:pathLst>
                <a:path h="1165886" w="1206470">
                  <a:moveTo>
                    <a:pt x="0" y="0"/>
                  </a:moveTo>
                  <a:lnTo>
                    <a:pt x="1206470" y="0"/>
                  </a:lnTo>
                  <a:lnTo>
                    <a:pt x="1206470" y="1165886"/>
                  </a:lnTo>
                  <a:lnTo>
                    <a:pt x="0" y="1165886"/>
                  </a:ln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206470" cy="11849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110799" y="3756412"/>
            <a:ext cx="3919347" cy="4114800"/>
          </a:xfrm>
          <a:custGeom>
            <a:avLst/>
            <a:gdLst/>
            <a:ahLst/>
            <a:cxnLst/>
            <a:rect r="r" b="b" t="t" l="l"/>
            <a:pathLst>
              <a:path h="4114800" w="3919347">
                <a:moveTo>
                  <a:pt x="0" y="0"/>
                </a:moveTo>
                <a:lnTo>
                  <a:pt x="3919347" y="0"/>
                </a:lnTo>
                <a:lnTo>
                  <a:pt x="39193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77005" y="782475"/>
            <a:ext cx="10676100" cy="2560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903"/>
              </a:lnSpc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FUTURE DEVELOPMENT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08951" y="3556498"/>
            <a:ext cx="7135049" cy="4536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5645" indent="-322823" lvl="1">
              <a:lnSpc>
                <a:spcPts val="6040"/>
              </a:lnSpc>
              <a:buFont typeface="Arial"/>
              <a:buChar char="•"/>
            </a:pPr>
            <a:r>
              <a:rPr lang="en-US" sz="2990" spc="293">
                <a:solidFill>
                  <a:srgbClr val="000000"/>
                </a:solidFill>
                <a:latin typeface="DM Sans"/>
              </a:rPr>
              <a:t>The Security of Autonomous Vehicles</a:t>
            </a:r>
          </a:p>
          <a:p>
            <a:pPr marL="645645" indent="-322823" lvl="1">
              <a:lnSpc>
                <a:spcPts val="6040"/>
              </a:lnSpc>
              <a:buFont typeface="Arial"/>
              <a:buChar char="•"/>
            </a:pPr>
            <a:r>
              <a:rPr lang="en-US" sz="2990" spc="293">
                <a:solidFill>
                  <a:srgbClr val="000000"/>
                </a:solidFill>
                <a:latin typeface="DM Sans"/>
              </a:rPr>
              <a:t>Supply chain security</a:t>
            </a:r>
          </a:p>
          <a:p>
            <a:pPr marL="645645" indent="-322823" lvl="1">
              <a:lnSpc>
                <a:spcPts val="6040"/>
              </a:lnSpc>
              <a:buFont typeface="Arial"/>
              <a:buChar char="•"/>
            </a:pPr>
            <a:r>
              <a:rPr lang="en-US" sz="2990" spc="293">
                <a:solidFill>
                  <a:srgbClr val="000000"/>
                </a:solidFill>
                <a:latin typeface="DM Sans"/>
              </a:rPr>
              <a:t>Data Privacy and Regulations</a:t>
            </a:r>
          </a:p>
          <a:p>
            <a:pPr marL="645645" indent="-322823" lvl="1">
              <a:lnSpc>
                <a:spcPts val="6040"/>
              </a:lnSpc>
              <a:buFont typeface="Arial"/>
              <a:buChar char="•"/>
            </a:pPr>
            <a:r>
              <a:rPr lang="en-US" sz="2990" spc="293">
                <a:solidFill>
                  <a:srgbClr val="000000"/>
                </a:solidFill>
                <a:latin typeface="DM Sans"/>
              </a:rPr>
              <a:t>Integration with Smart Infrastructure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11645094" y="-9451961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85749" y="3285294"/>
            <a:ext cx="10046979" cy="5350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16220" indent="-408110" lvl="1">
              <a:lnSpc>
                <a:spcPts val="7107"/>
              </a:lnSpc>
              <a:buFont typeface="Arial"/>
              <a:buChar char="•"/>
            </a:pPr>
            <a:r>
              <a:rPr lang="en-US" sz="3780">
                <a:solidFill>
                  <a:srgbClr val="000000"/>
                </a:solidFill>
                <a:latin typeface="DM Sans Italics"/>
              </a:rPr>
              <a:t>Vehicle attacks are gradually increasing every year.</a:t>
            </a:r>
          </a:p>
          <a:p>
            <a:pPr marL="816220" indent="-408110" lvl="1">
              <a:lnSpc>
                <a:spcPts val="7107"/>
              </a:lnSpc>
              <a:buFont typeface="Arial"/>
              <a:buChar char="•"/>
            </a:pPr>
            <a:r>
              <a:rPr lang="en-US" sz="3780">
                <a:solidFill>
                  <a:srgbClr val="000000"/>
                </a:solidFill>
                <a:latin typeface="DM Sans Italics"/>
              </a:rPr>
              <a:t>Automobiles have a greater impact on people's lives.</a:t>
            </a:r>
          </a:p>
          <a:p>
            <a:pPr marL="816220" indent="-408110" lvl="1">
              <a:lnSpc>
                <a:spcPts val="7107"/>
              </a:lnSpc>
              <a:buFont typeface="Arial"/>
              <a:buChar char="•"/>
            </a:pPr>
            <a:r>
              <a:rPr lang="en-US" sz="3780">
                <a:solidFill>
                  <a:srgbClr val="000000"/>
                </a:solidFill>
                <a:latin typeface="DM Sans"/>
              </a:rPr>
              <a:t>More focus is needed for the safety of automobile.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85749" y="866775"/>
            <a:ext cx="9596553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CONCLUSION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-4254153" y="7476061"/>
            <a:ext cx="11881594" cy="3564478"/>
          </a:xfrm>
          <a:custGeom>
            <a:avLst/>
            <a:gdLst/>
            <a:ahLst/>
            <a:cxnLst/>
            <a:rect r="r" b="b" t="t" l="l"/>
            <a:pathLst>
              <a:path h="3564478" w="11881594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239250"/>
            <a:ext cx="162306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028700" y="1028700"/>
            <a:ext cx="162306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1444588"/>
            <a:ext cx="3086100" cy="30861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2486529" y="2987638"/>
            <a:ext cx="4354286" cy="4114800"/>
          </a:xfrm>
          <a:custGeom>
            <a:avLst/>
            <a:gdLst/>
            <a:ahLst/>
            <a:cxnLst/>
            <a:rect r="r" b="b" t="t" l="l"/>
            <a:pathLst>
              <a:path h="4114800" w="4354286">
                <a:moveTo>
                  <a:pt x="0" y="0"/>
                </a:moveTo>
                <a:lnTo>
                  <a:pt x="4354286" y="0"/>
                </a:lnTo>
                <a:lnTo>
                  <a:pt x="43542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57200" y="6825234"/>
            <a:ext cx="7315200" cy="2414016"/>
          </a:xfrm>
          <a:custGeom>
            <a:avLst/>
            <a:gdLst/>
            <a:ahLst/>
            <a:cxnLst/>
            <a:rect r="r" b="b" t="t" l="l"/>
            <a:pathLst>
              <a:path h="2414016" w="7315200">
                <a:moveTo>
                  <a:pt x="0" y="0"/>
                </a:moveTo>
                <a:lnTo>
                  <a:pt x="7315200" y="0"/>
                </a:lnTo>
                <a:lnTo>
                  <a:pt x="7315200" y="2414016"/>
                </a:lnTo>
                <a:lnTo>
                  <a:pt x="0" y="24140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571750" y="7984617"/>
            <a:ext cx="3670263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  <a:spcBef>
                <a:spcPct val="0"/>
              </a:spcBef>
            </a:pPr>
            <a:r>
              <a:rPr lang="en-US" sz="2299" spc="689">
                <a:solidFill>
                  <a:srgbClr val="000000"/>
                </a:solidFill>
                <a:latin typeface="Inter"/>
              </a:rPr>
              <a:t>THANKS!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71750" y="2273159"/>
            <a:ext cx="9506980" cy="1276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326"/>
              </a:lnSpc>
            </a:pPr>
            <a:r>
              <a:rPr lang="en-US" sz="7376">
                <a:solidFill>
                  <a:srgbClr val="000000"/>
                </a:solidFill>
                <a:latin typeface="TAN Twinkle"/>
              </a:rPr>
              <a:t>THE END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59121">
            <a:off x="15091031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58071" y="-4629150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609794" y="6964592"/>
            <a:ext cx="6678206" cy="3322408"/>
          </a:xfrm>
          <a:custGeom>
            <a:avLst/>
            <a:gdLst/>
            <a:ahLst/>
            <a:cxnLst/>
            <a:rect r="r" b="b" t="t" l="l"/>
            <a:pathLst>
              <a:path h="3322408" w="6678206">
                <a:moveTo>
                  <a:pt x="0" y="0"/>
                </a:moveTo>
                <a:lnTo>
                  <a:pt x="6678206" y="0"/>
                </a:lnTo>
                <a:lnTo>
                  <a:pt x="6678206" y="3322408"/>
                </a:lnTo>
                <a:lnTo>
                  <a:pt x="0" y="33224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36347" y="914400"/>
            <a:ext cx="9815307" cy="1186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>
                <a:solidFill>
                  <a:srgbClr val="231F20"/>
                </a:solidFill>
                <a:latin typeface="Oswald Bold"/>
              </a:rPr>
              <a:t>ABSTRACT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59894" y="3090501"/>
            <a:ext cx="14698170" cy="6468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231F20"/>
                </a:solidFill>
                <a:latin typeface="Canva Sans"/>
              </a:rPr>
              <a:t>Today’s vehicles are connected</a:t>
            </a:r>
          </a:p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231F20"/>
                </a:solidFill>
                <a:latin typeface="Canva Sans"/>
              </a:rPr>
              <a:t>various methods used by to compromise the security</a:t>
            </a: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231F20"/>
                </a:solidFill>
                <a:latin typeface="Canva Sans"/>
              </a:rPr>
              <a:t>       </a:t>
            </a:r>
          </a:p>
          <a:p>
            <a:pPr algn="just">
              <a:lnSpc>
                <a:spcPts val="7279"/>
              </a:lnSpc>
            </a:pPr>
            <a:r>
              <a:rPr lang="en-US" sz="5199">
                <a:solidFill>
                  <a:srgbClr val="231F20"/>
                </a:solidFill>
                <a:latin typeface="Canva Sans"/>
              </a:rPr>
              <a:t>             </a:t>
            </a:r>
            <a:r>
              <a:rPr lang="en-US" sz="5199">
                <a:solidFill>
                  <a:srgbClr val="231F20"/>
                </a:solidFill>
                <a:latin typeface="Canva Sans Bold"/>
              </a:rPr>
              <a:t>Final Impacts</a:t>
            </a:r>
          </a:p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231F20"/>
                </a:solidFill>
                <a:latin typeface="Canva Sans"/>
              </a:rPr>
              <a:t> Loss of data and money</a:t>
            </a:r>
          </a:p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231F20"/>
                </a:solidFill>
                <a:latin typeface="Canva Sans"/>
              </a:rPr>
              <a:t> Loss of lives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62994" y="337474"/>
            <a:ext cx="4296549" cy="9570246"/>
            <a:chOff x="0" y="0"/>
            <a:chExt cx="1131601" cy="25205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31601" cy="2520559"/>
            </a:xfrm>
            <a:custGeom>
              <a:avLst/>
              <a:gdLst/>
              <a:ahLst/>
              <a:cxnLst/>
              <a:rect r="r" b="b" t="t" l="l"/>
              <a:pathLst>
                <a:path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412905" y="2851131"/>
            <a:ext cx="9360985" cy="6049112"/>
            <a:chOff x="0" y="0"/>
            <a:chExt cx="3586598" cy="23176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86599" cy="2317677"/>
            </a:xfrm>
            <a:custGeom>
              <a:avLst/>
              <a:gdLst/>
              <a:ahLst/>
              <a:cxnLst/>
              <a:rect r="r" b="b" t="t" l="l"/>
              <a:pathLst>
                <a:path h="2317677" w="3586599">
                  <a:moveTo>
                    <a:pt x="0" y="0"/>
                  </a:moveTo>
                  <a:lnTo>
                    <a:pt x="3586599" y="0"/>
                  </a:lnTo>
                  <a:lnTo>
                    <a:pt x="3586599" y="2317677"/>
                  </a:lnTo>
                  <a:lnTo>
                    <a:pt x="0" y="2317677"/>
                  </a:lnTo>
                  <a:close/>
                </a:path>
              </a:pathLst>
            </a:custGeom>
            <a:solidFill>
              <a:srgbClr val="E9EAED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3586598" cy="23367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2779578" y="734131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409575" y="1678120"/>
            <a:ext cx="5486400" cy="8229600"/>
          </a:xfrm>
          <a:custGeom>
            <a:avLst/>
            <a:gdLst/>
            <a:ahLst/>
            <a:cxnLst/>
            <a:rect r="r" b="b" t="t" l="l"/>
            <a:pathLst>
              <a:path h="8229600" w="5486400">
                <a:moveTo>
                  <a:pt x="0" y="0"/>
                </a:moveTo>
                <a:lnTo>
                  <a:pt x="5486400" y="0"/>
                </a:lnTo>
                <a:lnTo>
                  <a:pt x="5486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6000"/>
            </a:blip>
            <a:stretch>
              <a:fillRect l="0" t="0" r="0" b="0"/>
            </a:stretch>
          </a:blipFill>
          <a:ln cap="sq">
            <a:noFill/>
            <a:prstDash val="sysDot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1028700" y="890813"/>
            <a:ext cx="11655127" cy="1686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INTRODUCTION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573470" y="3179354"/>
            <a:ext cx="7836105" cy="6510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06"/>
              </a:lnSpc>
            </a:pPr>
            <a:r>
              <a:rPr lang="en-US" sz="3120" spc="305">
                <a:solidFill>
                  <a:srgbClr val="231F20"/>
                </a:solidFill>
                <a:latin typeface="DM Sans"/>
              </a:rPr>
              <a:t>vehicles are one o</a:t>
            </a:r>
            <a:r>
              <a:rPr lang="en-US" sz="3120" spc="305">
                <a:solidFill>
                  <a:srgbClr val="231F20"/>
                </a:solidFill>
                <a:latin typeface="DM Sans"/>
              </a:rPr>
              <a:t>f the most sold items in the market</a:t>
            </a:r>
          </a:p>
          <a:p>
            <a:pPr>
              <a:lnSpc>
                <a:spcPts val="4306"/>
              </a:lnSpc>
            </a:pPr>
          </a:p>
          <a:p>
            <a:pPr>
              <a:lnSpc>
                <a:spcPts val="4306"/>
              </a:lnSpc>
            </a:pPr>
            <a:r>
              <a:rPr lang="en-US" sz="3120" spc="305">
                <a:solidFill>
                  <a:srgbClr val="231F20"/>
                </a:solidFill>
                <a:latin typeface="DM Sans"/>
              </a:rPr>
              <a:t>Today’s vehicles come loaded with</a:t>
            </a:r>
          </a:p>
          <a:p>
            <a:pPr>
              <a:lnSpc>
                <a:spcPts val="4306"/>
              </a:lnSpc>
            </a:pPr>
            <a:r>
              <a:rPr lang="en-US" sz="3120" spc="305">
                <a:solidFill>
                  <a:srgbClr val="231F20"/>
                </a:solidFill>
                <a:latin typeface="DM Sans"/>
              </a:rPr>
              <a:t>computerized technology</a:t>
            </a:r>
          </a:p>
          <a:p>
            <a:pPr>
              <a:lnSpc>
                <a:spcPts val="4306"/>
              </a:lnSpc>
            </a:pPr>
          </a:p>
          <a:p>
            <a:pPr>
              <a:lnSpc>
                <a:spcPts val="4306"/>
              </a:lnSpc>
            </a:pPr>
            <a:r>
              <a:rPr lang="en-US" sz="3120" spc="305">
                <a:solidFill>
                  <a:srgbClr val="231F20"/>
                </a:solidFill>
                <a:latin typeface="DM Sans"/>
              </a:rPr>
              <a:t>They have many kind of vulnerabilities</a:t>
            </a:r>
          </a:p>
          <a:p>
            <a:pPr>
              <a:lnSpc>
                <a:spcPts val="4306"/>
              </a:lnSpc>
            </a:pPr>
          </a:p>
          <a:p>
            <a:pPr>
              <a:lnSpc>
                <a:spcPts val="4306"/>
              </a:lnSpc>
            </a:pPr>
          </a:p>
          <a:p>
            <a:pPr>
              <a:lnSpc>
                <a:spcPts val="4306"/>
              </a:lnSpc>
            </a:pPr>
          </a:p>
          <a:p>
            <a:pPr algn="l" marL="0" indent="0" lvl="0">
              <a:lnSpc>
                <a:spcPts val="4306"/>
              </a:lnSpc>
              <a:spcBef>
                <a:spcPct val="0"/>
              </a:spcBef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2626055" y="4959016"/>
            <a:ext cx="903337" cy="916671"/>
          </a:xfrm>
          <a:custGeom>
            <a:avLst/>
            <a:gdLst/>
            <a:ahLst/>
            <a:cxnLst/>
            <a:rect r="r" b="b" t="t" l="l"/>
            <a:pathLst>
              <a:path h="916671" w="903337">
                <a:moveTo>
                  <a:pt x="0" y="0"/>
                </a:moveTo>
                <a:lnTo>
                  <a:pt x="903338" y="0"/>
                </a:lnTo>
                <a:lnTo>
                  <a:pt x="903338" y="916671"/>
                </a:lnTo>
                <a:lnTo>
                  <a:pt x="0" y="9166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670132" y="6467911"/>
            <a:ext cx="903337" cy="916671"/>
          </a:xfrm>
          <a:custGeom>
            <a:avLst/>
            <a:gdLst/>
            <a:ahLst/>
            <a:cxnLst/>
            <a:rect r="r" b="b" t="t" l="l"/>
            <a:pathLst>
              <a:path h="916671" w="903337">
                <a:moveTo>
                  <a:pt x="0" y="0"/>
                </a:moveTo>
                <a:lnTo>
                  <a:pt x="903338" y="0"/>
                </a:lnTo>
                <a:lnTo>
                  <a:pt x="903338" y="916671"/>
                </a:lnTo>
                <a:lnTo>
                  <a:pt x="0" y="9166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626055" y="3309750"/>
            <a:ext cx="903337" cy="916671"/>
          </a:xfrm>
          <a:custGeom>
            <a:avLst/>
            <a:gdLst/>
            <a:ahLst/>
            <a:cxnLst/>
            <a:rect r="r" b="b" t="t" l="l"/>
            <a:pathLst>
              <a:path h="916671" w="903337">
                <a:moveTo>
                  <a:pt x="0" y="0"/>
                </a:moveTo>
                <a:lnTo>
                  <a:pt x="903338" y="0"/>
                </a:lnTo>
                <a:lnTo>
                  <a:pt x="903338" y="916671"/>
                </a:lnTo>
                <a:lnTo>
                  <a:pt x="0" y="9166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169367" y="-10264537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06623" y="404713"/>
            <a:ext cx="10874754" cy="1316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7825" spc="766">
                <a:solidFill>
                  <a:srgbClr val="FFFFFF"/>
                </a:solidFill>
                <a:latin typeface="Oswald Bold"/>
              </a:rPr>
              <a:t>EVOLUTION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447294" y="-3843198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96883" y="4227468"/>
            <a:ext cx="10951206" cy="4635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8878" indent="-334439" lvl="1">
              <a:lnSpc>
                <a:spcPts val="4275"/>
              </a:lnSpc>
              <a:buFont typeface="Arial"/>
              <a:buChar char="•"/>
            </a:pPr>
            <a:r>
              <a:rPr lang="en-US" sz="3098" spc="303">
                <a:solidFill>
                  <a:srgbClr val="F5FFF5"/>
                </a:solidFill>
                <a:latin typeface="DM Sans"/>
              </a:rPr>
              <a:t>Automotive hacking has a history of almost 20 years</a:t>
            </a:r>
          </a:p>
          <a:p>
            <a:pPr>
              <a:lnSpc>
                <a:spcPts val="3999"/>
              </a:lnSpc>
            </a:pPr>
          </a:p>
          <a:p>
            <a:pPr>
              <a:lnSpc>
                <a:spcPts val="4965"/>
              </a:lnSpc>
            </a:pPr>
            <a:r>
              <a:rPr lang="en-US" sz="3598" spc="352">
                <a:solidFill>
                  <a:srgbClr val="F5FFF5"/>
                </a:solidFill>
                <a:latin typeface="DM Sans"/>
              </a:rPr>
              <a:t>     </a:t>
            </a:r>
            <a:r>
              <a:rPr lang="en-US" sz="3598" spc="352">
                <a:solidFill>
                  <a:srgbClr val="F5FFF5"/>
                </a:solidFill>
                <a:latin typeface="DM Sans Bold"/>
              </a:rPr>
              <a:t>Major Incidents</a:t>
            </a:r>
          </a:p>
          <a:p>
            <a:pPr marL="733647" indent="-366823" lvl="1">
              <a:lnSpc>
                <a:spcPts val="4689"/>
              </a:lnSpc>
              <a:buFont typeface="Arial"/>
              <a:buChar char="•"/>
            </a:pPr>
            <a:r>
              <a:rPr lang="en-US" sz="3398" spc="333">
                <a:solidFill>
                  <a:srgbClr val="F5FFF5"/>
                </a:solidFill>
                <a:latin typeface="DM Sans"/>
              </a:rPr>
              <a:t>2010 - ECU Control</a:t>
            </a:r>
          </a:p>
          <a:p>
            <a:pPr marL="733647" indent="-366823" lvl="1">
              <a:lnSpc>
                <a:spcPts val="4689"/>
              </a:lnSpc>
              <a:buFont typeface="Arial"/>
              <a:buChar char="•"/>
            </a:pPr>
            <a:r>
              <a:rPr lang="en-US" sz="3398" spc="333">
                <a:solidFill>
                  <a:srgbClr val="F5FFF5"/>
                </a:solidFill>
                <a:latin typeface="DM Sans"/>
              </a:rPr>
              <a:t>2015 - Miller and Valasek's Jeep Hack</a:t>
            </a:r>
          </a:p>
          <a:p>
            <a:pPr marL="733647" indent="-366823" lvl="1">
              <a:lnSpc>
                <a:spcPts val="4689"/>
              </a:lnSpc>
              <a:buFont typeface="Arial"/>
              <a:buChar char="•"/>
            </a:pPr>
            <a:r>
              <a:rPr lang="en-US" sz="3398" spc="333">
                <a:solidFill>
                  <a:srgbClr val="F5FFF5"/>
                </a:solidFill>
                <a:latin typeface="DM Sans"/>
              </a:rPr>
              <a:t>2015 - Tesla Model S</a:t>
            </a:r>
          </a:p>
          <a:p>
            <a:pPr algn="l" marL="733647" indent="-366823" lvl="1">
              <a:lnSpc>
                <a:spcPts val="4689"/>
              </a:lnSpc>
              <a:buFont typeface="Arial"/>
              <a:buChar char="•"/>
            </a:pPr>
            <a:r>
              <a:rPr lang="en-US" sz="3398" spc="333">
                <a:solidFill>
                  <a:srgbClr val="F5FFF5"/>
                </a:solidFill>
                <a:latin typeface="DM Sans"/>
              </a:rPr>
              <a:t>2016 - Jeep Theft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988065"/>
            <a:ext cx="898865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Historical Overview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169367" y="-10264537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44631" y="857250"/>
            <a:ext cx="13714669" cy="1702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948"/>
              </a:lnSpc>
            </a:pPr>
            <a:r>
              <a:rPr lang="en-US" sz="10107" spc="990">
                <a:solidFill>
                  <a:srgbClr val="FFFFFF"/>
                </a:solidFill>
                <a:latin typeface="Oswald Bold"/>
              </a:rPr>
              <a:t>TYPE OF ACCESSS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447294" y="-3843198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89773" y="4935562"/>
            <a:ext cx="8498227" cy="5351438"/>
          </a:xfrm>
          <a:custGeom>
            <a:avLst/>
            <a:gdLst/>
            <a:ahLst/>
            <a:cxnLst/>
            <a:rect r="r" b="b" t="t" l="l"/>
            <a:pathLst>
              <a:path h="5351438" w="8498227">
                <a:moveTo>
                  <a:pt x="0" y="0"/>
                </a:moveTo>
                <a:lnTo>
                  <a:pt x="8498227" y="0"/>
                </a:lnTo>
                <a:lnTo>
                  <a:pt x="8498227" y="5351438"/>
                </a:lnTo>
                <a:lnTo>
                  <a:pt x="0" y="53514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335" r="-4490" b="-3335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750767" y="3003061"/>
            <a:ext cx="10951206" cy="3966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0004" indent="-410002" lvl="1">
              <a:lnSpc>
                <a:spcPts val="7899"/>
              </a:lnSpc>
              <a:buFont typeface="Arial"/>
              <a:buChar char="•"/>
            </a:pPr>
            <a:r>
              <a:rPr lang="en-US" sz="3798" spc="372">
                <a:solidFill>
                  <a:srgbClr val="F5FFF5"/>
                </a:solidFill>
                <a:latin typeface="DM Sans"/>
              </a:rPr>
              <a:t>physical access</a:t>
            </a:r>
          </a:p>
          <a:p>
            <a:pPr marL="820004" indent="-410002" lvl="1">
              <a:lnSpc>
                <a:spcPts val="7899"/>
              </a:lnSpc>
              <a:buFont typeface="Arial"/>
              <a:buChar char="•"/>
            </a:pPr>
            <a:r>
              <a:rPr lang="en-US" sz="3798" spc="372">
                <a:solidFill>
                  <a:srgbClr val="F5FFF5"/>
                </a:solidFill>
                <a:latin typeface="DM Sans"/>
              </a:rPr>
              <a:t>Keyless Entry</a:t>
            </a:r>
          </a:p>
          <a:p>
            <a:pPr marL="820004" indent="-410002" lvl="1">
              <a:lnSpc>
                <a:spcPts val="7899"/>
              </a:lnSpc>
              <a:buFont typeface="Arial"/>
              <a:buChar char="•"/>
            </a:pPr>
            <a:r>
              <a:rPr lang="en-US" sz="3798" spc="372">
                <a:solidFill>
                  <a:srgbClr val="F5FFF5"/>
                </a:solidFill>
                <a:latin typeface="DM Sans"/>
              </a:rPr>
              <a:t>Telematics</a:t>
            </a:r>
          </a:p>
          <a:p>
            <a:pPr algn="l" marL="820004" indent="-410002" lvl="1">
              <a:lnSpc>
                <a:spcPts val="7899"/>
              </a:lnSpc>
              <a:buFont typeface="Arial"/>
              <a:buChar char="•"/>
            </a:pPr>
            <a:r>
              <a:rPr lang="en-US" sz="3798" spc="372">
                <a:solidFill>
                  <a:srgbClr val="F5FFF5"/>
                </a:solidFill>
                <a:latin typeface="DM Sans"/>
              </a:rPr>
              <a:t>Smartphone Access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35253">
            <a:off x="15331117" y="4817487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799999">
            <a:off x="-2664014" y="-6251520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3738" y="0"/>
            <a:ext cx="17840525" cy="10399141"/>
          </a:xfrm>
          <a:custGeom>
            <a:avLst/>
            <a:gdLst/>
            <a:ahLst/>
            <a:cxnLst/>
            <a:rect r="r" b="b" t="t" l="l"/>
            <a:pathLst>
              <a:path h="10399141" w="17840525">
                <a:moveTo>
                  <a:pt x="0" y="0"/>
                </a:moveTo>
                <a:lnTo>
                  <a:pt x="17840524" y="0"/>
                </a:lnTo>
                <a:lnTo>
                  <a:pt x="17840524" y="10399141"/>
                </a:lnTo>
                <a:lnTo>
                  <a:pt x="0" y="10399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4000"/>
            </a:blip>
            <a:stretch>
              <a:fillRect l="0" t="-7185" r="0" b="-7185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13475833" y="-8787301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57613" y="3137194"/>
            <a:ext cx="2932415" cy="1175681"/>
            <a:chOff x="0" y="0"/>
            <a:chExt cx="1075555" cy="4312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75555" cy="431218"/>
            </a:xfrm>
            <a:custGeom>
              <a:avLst/>
              <a:gdLst/>
              <a:ahLst/>
              <a:cxnLst/>
              <a:rect r="r" b="b" t="t" l="l"/>
              <a:pathLst>
                <a:path h="431218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349374"/>
                  </a:lnTo>
                  <a:cubicBezTo>
                    <a:pt x="1075555" y="394575"/>
                    <a:pt x="1038913" y="431218"/>
                    <a:pt x="993712" y="431218"/>
                  </a:cubicBezTo>
                  <a:lnTo>
                    <a:pt x="81844" y="431218"/>
                  </a:lnTo>
                  <a:cubicBezTo>
                    <a:pt x="60137" y="431218"/>
                    <a:pt x="39320" y="422595"/>
                    <a:pt x="23971" y="407247"/>
                  </a:cubicBezTo>
                  <a:cubicBezTo>
                    <a:pt x="8623" y="391898"/>
                    <a:pt x="0" y="371081"/>
                    <a:pt x="0" y="349374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1075555" cy="4502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490027" y="4962849"/>
            <a:ext cx="2932415" cy="2351362"/>
            <a:chOff x="0" y="0"/>
            <a:chExt cx="1075555" cy="8624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75555" cy="862436"/>
            </a:xfrm>
            <a:custGeom>
              <a:avLst/>
              <a:gdLst/>
              <a:ahLst/>
              <a:cxnLst/>
              <a:rect r="r" b="b" t="t" l="l"/>
              <a:pathLst>
                <a:path h="862436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961103" y="5639327"/>
            <a:ext cx="2932415" cy="1674884"/>
            <a:chOff x="0" y="0"/>
            <a:chExt cx="1075555" cy="61431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5555" cy="614316"/>
            </a:xfrm>
            <a:custGeom>
              <a:avLst/>
              <a:gdLst/>
              <a:ahLst/>
              <a:cxnLst/>
              <a:rect r="r" b="b" t="t" l="l"/>
              <a:pathLst>
                <a:path h="614316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532473"/>
                  </a:lnTo>
                  <a:cubicBezTo>
                    <a:pt x="1075555" y="577674"/>
                    <a:pt x="1038913" y="614316"/>
                    <a:pt x="993712" y="614316"/>
                  </a:cubicBezTo>
                  <a:lnTo>
                    <a:pt x="81844" y="614316"/>
                  </a:lnTo>
                  <a:cubicBezTo>
                    <a:pt x="60137" y="614316"/>
                    <a:pt x="39320" y="605694"/>
                    <a:pt x="23971" y="590345"/>
                  </a:cubicBezTo>
                  <a:cubicBezTo>
                    <a:pt x="8623" y="574996"/>
                    <a:pt x="0" y="554179"/>
                    <a:pt x="0" y="532473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1075555" cy="6333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313748" y="332628"/>
            <a:ext cx="12579770" cy="2420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04"/>
              </a:lnSpc>
              <a:spcBef>
                <a:spcPct val="0"/>
              </a:spcBef>
            </a:pPr>
            <a:r>
              <a:rPr lang="en-US" sz="7032" spc="689">
                <a:solidFill>
                  <a:srgbClr val="231F20"/>
                </a:solidFill>
                <a:latin typeface="Oswald Bold"/>
              </a:rPr>
              <a:t>VULNERABILITIES IN TODAY’S AUTOMOBILES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6626" y="3249223"/>
            <a:ext cx="2534389" cy="564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8"/>
              </a:lnSpc>
            </a:pPr>
            <a:r>
              <a:rPr lang="en-US" sz="3270">
                <a:solidFill>
                  <a:srgbClr val="100F0D"/>
                </a:solidFill>
                <a:latin typeface="Montserrat Light"/>
              </a:rPr>
              <a:t>Door Locks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689040" y="5323765"/>
            <a:ext cx="2534389" cy="1562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8"/>
              </a:lnSpc>
            </a:pPr>
            <a:r>
              <a:rPr lang="en-US" sz="2970">
                <a:solidFill>
                  <a:srgbClr val="100F0D"/>
                </a:solidFill>
                <a:latin typeface="Montserrat Light"/>
              </a:rPr>
              <a:t>In-vehicle infotainment systems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160116" y="5888382"/>
            <a:ext cx="2534389" cy="111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8"/>
              </a:lnSpc>
            </a:pPr>
            <a:r>
              <a:rPr lang="en-US" sz="3170">
                <a:solidFill>
                  <a:srgbClr val="100F0D"/>
                </a:solidFill>
                <a:latin typeface="Montserrat Light"/>
              </a:rPr>
              <a:t>Telematics systems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887923">
            <a:off x="-5674867" y="4863085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7510567" y="3137194"/>
            <a:ext cx="2932415" cy="2351362"/>
            <a:chOff x="0" y="0"/>
            <a:chExt cx="1075555" cy="86243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75555" cy="862436"/>
            </a:xfrm>
            <a:custGeom>
              <a:avLst/>
              <a:gdLst/>
              <a:ahLst/>
              <a:cxnLst/>
              <a:rect r="r" b="b" t="t" l="l"/>
              <a:pathLst>
                <a:path h="862436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7709580" y="3498203"/>
            <a:ext cx="2534389" cy="1617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8"/>
              </a:lnSpc>
            </a:pPr>
            <a:r>
              <a:rPr lang="en-US" sz="3070">
                <a:solidFill>
                  <a:srgbClr val="100F0D"/>
                </a:solidFill>
                <a:latin typeface="Montserrat Light"/>
              </a:rPr>
              <a:t>Systems for-on board diagnostics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4118657" y="3137194"/>
            <a:ext cx="2932415" cy="2351362"/>
            <a:chOff x="0" y="0"/>
            <a:chExt cx="1075555" cy="86243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75555" cy="862436"/>
            </a:xfrm>
            <a:custGeom>
              <a:avLst/>
              <a:gdLst/>
              <a:ahLst/>
              <a:cxnLst/>
              <a:rect r="r" b="b" t="t" l="l"/>
              <a:pathLst>
                <a:path h="862436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4317670" y="3399994"/>
            <a:ext cx="2534389" cy="1562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8"/>
              </a:lnSpc>
            </a:pPr>
            <a:r>
              <a:rPr lang="en-US" sz="2970">
                <a:solidFill>
                  <a:srgbClr val="100F0D"/>
                </a:solidFill>
                <a:latin typeface="Montserrat Light"/>
              </a:rPr>
              <a:t>Gatekeeper and Protocol Vulnerability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70706" y="-3368517"/>
            <a:ext cx="4959890" cy="49598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776022" y="1278539"/>
            <a:ext cx="13188954" cy="1318895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6639105" y="-5979128"/>
            <a:ext cx="12110389" cy="12426705"/>
          </a:xfrm>
          <a:custGeom>
            <a:avLst/>
            <a:gdLst/>
            <a:ahLst/>
            <a:cxnLst/>
            <a:rect r="r" b="b" t="t" l="l"/>
            <a:pathLst>
              <a:path h="12426705" w="12110389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986589">
            <a:off x="5084777" y="6259532"/>
            <a:ext cx="9894000" cy="10152425"/>
          </a:xfrm>
          <a:custGeom>
            <a:avLst/>
            <a:gdLst/>
            <a:ahLst/>
            <a:cxnLst/>
            <a:rect r="r" b="b" t="t" l="l"/>
            <a:pathLst>
              <a:path h="10152425" w="9894000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926115" y="1135664"/>
            <a:ext cx="6217885" cy="1396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349"/>
              </a:lnSpc>
            </a:pPr>
            <a:r>
              <a:rPr lang="en-US" sz="8224" spc="806">
                <a:solidFill>
                  <a:srgbClr val="FFFFFF"/>
                </a:solidFill>
                <a:latin typeface="Oswald Bold"/>
              </a:rPr>
              <a:t>IMPACTS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7726" y="4733925"/>
            <a:ext cx="8078296" cy="220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2183" indent="-431091" lvl="1">
              <a:lnSpc>
                <a:spcPts val="9025"/>
              </a:lnSpc>
              <a:buFont typeface="Arial"/>
              <a:buChar char="•"/>
            </a:pPr>
            <a:r>
              <a:rPr lang="en-US" sz="3993" spc="391">
                <a:solidFill>
                  <a:srgbClr val="F5FFF5"/>
                </a:solidFill>
                <a:latin typeface="DM Sans"/>
              </a:rPr>
              <a:t>Remote Control Takeover</a:t>
            </a:r>
          </a:p>
          <a:p>
            <a:pPr algn="l" marL="862184" indent="-431092" lvl="1">
              <a:lnSpc>
                <a:spcPts val="9025"/>
              </a:lnSpc>
              <a:buFont typeface="Arial"/>
              <a:buChar char="•"/>
            </a:pPr>
            <a:r>
              <a:rPr lang="en-US" sz="3993" spc="391">
                <a:solidFill>
                  <a:srgbClr val="F5FFF5"/>
                </a:solidFill>
                <a:latin typeface="DM Sans"/>
              </a:rPr>
              <a:t>Data Theft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44227" y="4096871"/>
            <a:ext cx="8085701" cy="3776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93"/>
              </a:lnSpc>
              <a:spcBef>
                <a:spcPct val="0"/>
              </a:spcBef>
            </a:pPr>
            <a:r>
              <a:rPr lang="en-US" sz="7314">
                <a:solidFill>
                  <a:srgbClr val="231F20"/>
                </a:solidFill>
                <a:latin typeface="Oswald Bold"/>
              </a:rPr>
              <a:t>LOSE UP TO $24 BILLION IN THE NEXT 5 YEARS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1003506" y="7482953"/>
            <a:ext cx="6460902" cy="5038633"/>
            <a:chOff x="0" y="0"/>
            <a:chExt cx="8614536" cy="6718177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982738" y="6381820"/>
              <a:ext cx="747081" cy="3363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65"/>
                </a:lnSpc>
              </a:pPr>
              <a:r>
                <a:rPr lang="en-US" sz="1546">
                  <a:solidFill>
                    <a:srgbClr val="FFFFFF"/>
                  </a:solidFill>
                  <a:latin typeface="Open Sauce"/>
                </a:rPr>
                <a:t>Item 1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2567648" y="6381820"/>
              <a:ext cx="803153" cy="3363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65"/>
                </a:lnSpc>
              </a:pPr>
              <a:r>
                <a:rPr lang="en-US" sz="1546">
                  <a:solidFill>
                    <a:srgbClr val="FFFFFF"/>
                  </a:solidFill>
                  <a:latin typeface="Open Sauce"/>
                </a:rPr>
                <a:t>Item 2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4178889" y="6381820"/>
              <a:ext cx="806564" cy="3363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65"/>
                </a:lnSpc>
              </a:pPr>
              <a:r>
                <a:rPr lang="en-US" sz="1546">
                  <a:solidFill>
                    <a:srgbClr val="FFFFFF"/>
                  </a:solidFill>
                  <a:latin typeface="Open Sauce"/>
                </a:rPr>
                <a:t>Item 3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5792449" y="6381820"/>
              <a:ext cx="805336" cy="3363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65"/>
                </a:lnSpc>
              </a:pPr>
              <a:r>
                <a:rPr lang="en-US" sz="1546">
                  <a:solidFill>
                    <a:srgbClr val="FFFFFF"/>
                  </a:solidFill>
                  <a:latin typeface="Open Sauce"/>
                </a:rPr>
                <a:t>Item 4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7405804" y="6381820"/>
              <a:ext cx="804518" cy="3363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65"/>
                </a:lnSpc>
              </a:pPr>
              <a:r>
                <a:rPr lang="en-US" sz="1546">
                  <a:solidFill>
                    <a:srgbClr val="FFFFFF"/>
                  </a:solidFill>
                  <a:latin typeface="Open Sauce"/>
                </a:rPr>
                <a:t>Item 5</a:t>
              </a:r>
            </a:p>
          </p:txBody>
        </p:sp>
        <p:grpSp>
          <p:nvGrpSpPr>
            <p:cNvPr name="Group 19" id="19"/>
            <p:cNvGrpSpPr>
              <a:grpSpLocks noChangeAspect="true"/>
            </p:cNvGrpSpPr>
            <p:nvPr/>
          </p:nvGrpSpPr>
          <p:grpSpPr>
            <a:xfrm rot="0">
              <a:off x="549806" y="153891"/>
              <a:ext cx="8064730" cy="6125532"/>
              <a:chOff x="0" y="0"/>
              <a:chExt cx="12512323" cy="9503684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-6350"/>
                <a:ext cx="12512323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2512323">
                    <a:moveTo>
                      <a:pt x="0" y="0"/>
                    </a:moveTo>
                    <a:lnTo>
                      <a:pt x="12512323" y="0"/>
                    </a:lnTo>
                    <a:lnTo>
                      <a:pt x="1251232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2369571"/>
                <a:ext cx="12512323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2512323">
                    <a:moveTo>
                      <a:pt x="0" y="0"/>
                    </a:moveTo>
                    <a:lnTo>
                      <a:pt x="12512323" y="0"/>
                    </a:lnTo>
                    <a:lnTo>
                      <a:pt x="1251232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4745492"/>
                <a:ext cx="12512323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2512323">
                    <a:moveTo>
                      <a:pt x="0" y="0"/>
                    </a:moveTo>
                    <a:lnTo>
                      <a:pt x="12512323" y="0"/>
                    </a:lnTo>
                    <a:lnTo>
                      <a:pt x="1251232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7121413"/>
                <a:ext cx="12512323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2512323">
                    <a:moveTo>
                      <a:pt x="0" y="0"/>
                    </a:moveTo>
                    <a:lnTo>
                      <a:pt x="12512323" y="0"/>
                    </a:lnTo>
                    <a:lnTo>
                      <a:pt x="1251232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9497333"/>
                <a:ext cx="12512323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2512323">
                    <a:moveTo>
                      <a:pt x="0" y="0"/>
                    </a:moveTo>
                    <a:lnTo>
                      <a:pt x="12512323" y="0"/>
                    </a:lnTo>
                    <a:lnTo>
                      <a:pt x="1251232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</p:spPr>
          </p:sp>
        </p:grpSp>
        <p:sp>
          <p:nvSpPr>
            <p:cNvPr name="TextBox 25" id="25"/>
            <p:cNvSpPr txBox="true"/>
            <p:nvPr/>
          </p:nvSpPr>
          <p:spPr>
            <a:xfrm rot="0">
              <a:off x="1228" y="-28575"/>
              <a:ext cx="417607" cy="3363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65"/>
                </a:lnSpc>
              </a:pPr>
              <a:r>
                <a:rPr lang="en-US" sz="1546">
                  <a:solidFill>
                    <a:srgbClr val="FFFFFF"/>
                  </a:solidFill>
                  <a:latin typeface="Open Sauce"/>
                </a:rPr>
                <a:t>40 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1502808"/>
              <a:ext cx="418835" cy="3363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65"/>
                </a:lnSpc>
              </a:pPr>
              <a:r>
                <a:rPr lang="en-US" sz="1546">
                  <a:solidFill>
                    <a:srgbClr val="FFFFFF"/>
                  </a:solidFill>
                  <a:latin typeface="Open Sauce"/>
                </a:rPr>
                <a:t>30 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3411" y="3034191"/>
              <a:ext cx="415424" cy="3363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65"/>
                </a:lnSpc>
              </a:pPr>
              <a:r>
                <a:rPr lang="en-US" sz="1546">
                  <a:solidFill>
                    <a:srgbClr val="FFFFFF"/>
                  </a:solidFill>
                  <a:latin typeface="Open Sauce"/>
                </a:rPr>
                <a:t>20 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59483" y="4565574"/>
              <a:ext cx="359352" cy="3363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65"/>
                </a:lnSpc>
              </a:pPr>
              <a:r>
                <a:rPr lang="en-US" sz="1546">
                  <a:solidFill>
                    <a:srgbClr val="FFFFFF"/>
                  </a:solidFill>
                  <a:latin typeface="Open Sauce"/>
                </a:rPr>
                <a:t>10 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172582" y="6096957"/>
              <a:ext cx="246253" cy="3363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65"/>
                </a:lnSpc>
              </a:pPr>
              <a:r>
                <a:rPr lang="en-US" sz="1546">
                  <a:solidFill>
                    <a:srgbClr val="FFFFFF"/>
                  </a:solidFill>
                  <a:latin typeface="Open Sauce"/>
                </a:rPr>
                <a:t>0 </a:t>
              </a:r>
            </a:p>
          </p:txBody>
        </p:sp>
        <p:grpSp>
          <p:nvGrpSpPr>
            <p:cNvPr name="Group 30" id="30"/>
            <p:cNvGrpSpPr>
              <a:grpSpLocks noChangeAspect="true"/>
            </p:cNvGrpSpPr>
            <p:nvPr/>
          </p:nvGrpSpPr>
          <p:grpSpPr>
            <a:xfrm rot="0">
              <a:off x="1176194" y="586359"/>
              <a:ext cx="6811955" cy="3116660"/>
              <a:chOff x="971832" y="670968"/>
              <a:chExt cx="10568659" cy="4835458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971832" y="3294075"/>
                <a:ext cx="2814034" cy="2211104"/>
              </a:xfrm>
              <a:custGeom>
                <a:avLst/>
                <a:gdLst/>
                <a:ahLst/>
                <a:cxnLst/>
                <a:rect r="r" b="b" t="t" l="l"/>
                <a:pathLst>
                  <a:path h="2211104" w="2814034">
                    <a:moveTo>
                      <a:pt x="558800" y="1932951"/>
                    </a:moveTo>
                    <a:cubicBezTo>
                      <a:pt x="558112" y="1779130"/>
                      <a:pt x="433223" y="1654798"/>
                      <a:pt x="279400" y="1654798"/>
                    </a:cubicBezTo>
                    <a:cubicBezTo>
                      <a:pt x="125578" y="1654798"/>
                      <a:pt x="688" y="1779130"/>
                      <a:pt x="0" y="1932951"/>
                    </a:cubicBezTo>
                    <a:cubicBezTo>
                      <a:pt x="688" y="2086771"/>
                      <a:pt x="125578" y="2211104"/>
                      <a:pt x="279400" y="2211104"/>
                    </a:cubicBezTo>
                    <a:cubicBezTo>
                      <a:pt x="433223" y="2211104"/>
                      <a:pt x="558112" y="2086771"/>
                      <a:pt x="558800" y="1932951"/>
                    </a:cubicBezTo>
                    <a:close/>
                    <a:moveTo>
                      <a:pt x="262117" y="1910196"/>
                    </a:moveTo>
                    <a:cubicBezTo>
                      <a:pt x="249631" y="1919767"/>
                      <a:pt x="247231" y="1937630"/>
                      <a:pt x="256746" y="1950158"/>
                    </a:cubicBezTo>
                    <a:cubicBezTo>
                      <a:pt x="266262" y="1962686"/>
                      <a:pt x="284114" y="1965166"/>
                      <a:pt x="296684" y="1955706"/>
                    </a:cubicBezTo>
                    <a:lnTo>
                      <a:pt x="2799149" y="54970"/>
                    </a:lnTo>
                    <a:cubicBezTo>
                      <a:pt x="2811634" y="45398"/>
                      <a:pt x="2814034" y="27536"/>
                      <a:pt x="2804519" y="15008"/>
                    </a:cubicBezTo>
                    <a:cubicBezTo>
                      <a:pt x="2795004" y="2480"/>
                      <a:pt x="2777152" y="0"/>
                      <a:pt x="2764581" y="9459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Freeform 32" id="32"/>
              <p:cNvSpPr/>
              <p:nvPr/>
            </p:nvSpPr>
            <p:spPr>
              <a:xfrm flipH="false" flipV="false" rot="0">
                <a:off x="3474297" y="3048136"/>
                <a:ext cx="2813534" cy="1022653"/>
              </a:xfrm>
              <a:custGeom>
                <a:avLst/>
                <a:gdLst/>
                <a:ahLst/>
                <a:cxnLst/>
                <a:rect r="r" b="b" t="t" l="l"/>
                <a:pathLst>
                  <a:path h="1022653" w="2813534">
                    <a:moveTo>
                      <a:pt x="558800" y="278153"/>
                    </a:moveTo>
                    <a:cubicBezTo>
                      <a:pt x="558112" y="124333"/>
                      <a:pt x="433222" y="0"/>
                      <a:pt x="279400" y="0"/>
                    </a:cubicBezTo>
                    <a:cubicBezTo>
                      <a:pt x="125578" y="0"/>
                      <a:pt x="688" y="124333"/>
                      <a:pt x="0" y="278153"/>
                    </a:cubicBezTo>
                    <a:cubicBezTo>
                      <a:pt x="688" y="431974"/>
                      <a:pt x="125578" y="556306"/>
                      <a:pt x="279400" y="556306"/>
                    </a:cubicBezTo>
                    <a:cubicBezTo>
                      <a:pt x="433222" y="556306"/>
                      <a:pt x="558112" y="431974"/>
                      <a:pt x="558800" y="278153"/>
                    </a:cubicBezTo>
                    <a:close/>
                    <a:moveTo>
                      <a:pt x="287228" y="250671"/>
                    </a:moveTo>
                    <a:cubicBezTo>
                      <a:pt x="272079" y="246430"/>
                      <a:pt x="256350" y="255231"/>
                      <a:pt x="252041" y="270361"/>
                    </a:cubicBezTo>
                    <a:cubicBezTo>
                      <a:pt x="247731" y="285491"/>
                      <a:pt x="256462" y="301258"/>
                      <a:pt x="271572" y="305635"/>
                    </a:cubicBezTo>
                    <a:lnTo>
                      <a:pt x="2774037" y="1018412"/>
                    </a:lnTo>
                    <a:cubicBezTo>
                      <a:pt x="2789186" y="1022653"/>
                      <a:pt x="2804915" y="1013852"/>
                      <a:pt x="2809224" y="998722"/>
                    </a:cubicBezTo>
                    <a:cubicBezTo>
                      <a:pt x="2813534" y="983592"/>
                      <a:pt x="2804803" y="967825"/>
                      <a:pt x="2789692" y="963447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Freeform 33" id="33"/>
              <p:cNvSpPr/>
              <p:nvPr/>
            </p:nvSpPr>
            <p:spPr>
              <a:xfrm flipH="false" flipV="false" rot="0">
                <a:off x="5976762" y="1156203"/>
                <a:ext cx="2813665" cy="3161016"/>
              </a:xfrm>
              <a:custGeom>
                <a:avLst/>
                <a:gdLst/>
                <a:ahLst/>
                <a:cxnLst/>
                <a:rect r="r" b="b" t="t" l="l"/>
                <a:pathLst>
                  <a:path h="3161016" w="2813665">
                    <a:moveTo>
                      <a:pt x="558800" y="2882862"/>
                    </a:moveTo>
                    <a:cubicBezTo>
                      <a:pt x="558112" y="2729042"/>
                      <a:pt x="433222" y="2604709"/>
                      <a:pt x="279400" y="2604709"/>
                    </a:cubicBezTo>
                    <a:cubicBezTo>
                      <a:pt x="125578" y="2604709"/>
                      <a:pt x="687" y="2729042"/>
                      <a:pt x="0" y="2882862"/>
                    </a:cubicBezTo>
                    <a:cubicBezTo>
                      <a:pt x="687" y="3036683"/>
                      <a:pt x="125578" y="3161016"/>
                      <a:pt x="279400" y="3161016"/>
                    </a:cubicBezTo>
                    <a:cubicBezTo>
                      <a:pt x="433222" y="3161016"/>
                      <a:pt x="558112" y="3036683"/>
                      <a:pt x="558800" y="2882862"/>
                    </a:cubicBezTo>
                    <a:close/>
                    <a:moveTo>
                      <a:pt x="257924" y="2864013"/>
                    </a:moveTo>
                    <a:cubicBezTo>
                      <a:pt x="247599" y="2875883"/>
                      <a:pt x="248811" y="2893865"/>
                      <a:pt x="260634" y="2904243"/>
                    </a:cubicBezTo>
                    <a:cubicBezTo>
                      <a:pt x="272458" y="2914621"/>
                      <a:pt x="290445" y="2913489"/>
                      <a:pt x="300876" y="2901712"/>
                    </a:cubicBezTo>
                    <a:lnTo>
                      <a:pt x="2803340" y="50607"/>
                    </a:lnTo>
                    <a:cubicBezTo>
                      <a:pt x="2813665" y="38738"/>
                      <a:pt x="2812453" y="20755"/>
                      <a:pt x="2800630" y="10378"/>
                    </a:cubicBezTo>
                    <a:cubicBezTo>
                      <a:pt x="2788807" y="0"/>
                      <a:pt x="2770819" y="1131"/>
                      <a:pt x="2760388" y="12908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 flipH="false" flipV="false" rot="0">
                <a:off x="8479227" y="672215"/>
                <a:ext cx="3061264" cy="793899"/>
              </a:xfrm>
              <a:custGeom>
                <a:avLst/>
                <a:gdLst/>
                <a:ahLst/>
                <a:cxnLst/>
                <a:rect r="r" b="b" t="t" l="l"/>
                <a:pathLst>
                  <a:path h="793899" w="3061264">
                    <a:moveTo>
                      <a:pt x="558800" y="515745"/>
                    </a:moveTo>
                    <a:cubicBezTo>
                      <a:pt x="558112" y="361925"/>
                      <a:pt x="433222" y="237592"/>
                      <a:pt x="279400" y="237592"/>
                    </a:cubicBezTo>
                    <a:cubicBezTo>
                      <a:pt x="125577" y="237592"/>
                      <a:pt x="687" y="361925"/>
                      <a:pt x="0" y="515745"/>
                    </a:cubicBezTo>
                    <a:cubicBezTo>
                      <a:pt x="687" y="669566"/>
                      <a:pt x="125577" y="793899"/>
                      <a:pt x="279400" y="793899"/>
                    </a:cubicBezTo>
                    <a:cubicBezTo>
                      <a:pt x="433222" y="793899"/>
                      <a:pt x="558112" y="669566"/>
                      <a:pt x="558800" y="515745"/>
                    </a:cubicBezTo>
                    <a:close/>
                    <a:moveTo>
                      <a:pt x="276698" y="487298"/>
                    </a:moveTo>
                    <a:cubicBezTo>
                      <a:pt x="261043" y="488856"/>
                      <a:pt x="249592" y="502773"/>
                      <a:pt x="251079" y="518434"/>
                    </a:cubicBezTo>
                    <a:cubicBezTo>
                      <a:pt x="252566" y="534096"/>
                      <a:pt x="266432" y="545610"/>
                      <a:pt x="282100" y="544193"/>
                    </a:cubicBezTo>
                    <a:lnTo>
                      <a:pt x="2784565" y="306600"/>
                    </a:lnTo>
                    <a:cubicBezTo>
                      <a:pt x="2800219" y="305044"/>
                      <a:pt x="2811671" y="291126"/>
                      <a:pt x="2810184" y="275465"/>
                    </a:cubicBezTo>
                    <a:cubicBezTo>
                      <a:pt x="2808697" y="259803"/>
                      <a:pt x="2794831" y="248290"/>
                      <a:pt x="2779163" y="249706"/>
                    </a:cubicBezTo>
                    <a:close/>
                    <a:moveTo>
                      <a:pt x="3061264" y="278153"/>
                    </a:moveTo>
                    <a:cubicBezTo>
                      <a:pt x="3060576" y="124333"/>
                      <a:pt x="2935686" y="0"/>
                      <a:pt x="2781864" y="0"/>
                    </a:cubicBezTo>
                    <a:cubicBezTo>
                      <a:pt x="2628042" y="0"/>
                      <a:pt x="2503151" y="124333"/>
                      <a:pt x="2502464" y="278153"/>
                    </a:cubicBezTo>
                    <a:cubicBezTo>
                      <a:pt x="2503151" y="431974"/>
                      <a:pt x="2628042" y="556307"/>
                      <a:pt x="2781864" y="556307"/>
                    </a:cubicBezTo>
                    <a:cubicBezTo>
                      <a:pt x="2935686" y="556307"/>
                      <a:pt x="3060576" y="431974"/>
                      <a:pt x="3061264" y="278153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</p:sp>
        </p:grpSp>
      </p:grpSp>
      <p:sp>
        <p:nvSpPr>
          <p:cNvPr name="TextBox 35" id="35"/>
          <p:cNvSpPr txBox="true"/>
          <p:nvPr/>
        </p:nvSpPr>
        <p:spPr>
          <a:xfrm rot="0">
            <a:off x="697726" y="3646656"/>
            <a:ext cx="9110423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799">
                <a:solidFill>
                  <a:srgbClr val="FFFFFF"/>
                </a:solidFill>
                <a:latin typeface="Canva Sans Bold"/>
              </a:rPr>
              <a:t>Risks and Consequences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416072" y="2682725"/>
            <a:ext cx="7635770" cy="1087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19"/>
              </a:lnSpc>
            </a:pPr>
            <a:r>
              <a:rPr lang="en-US" sz="6299">
                <a:solidFill>
                  <a:srgbClr val="000000"/>
                </a:solidFill>
                <a:latin typeface="Norwester"/>
              </a:rPr>
              <a:t>Financial  Impacts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07472" y="6672678"/>
            <a:ext cx="7673056" cy="7673056"/>
          </a:xfrm>
          <a:custGeom>
            <a:avLst/>
            <a:gdLst/>
            <a:ahLst/>
            <a:cxnLst/>
            <a:rect r="r" b="b" t="t" l="l"/>
            <a:pathLst>
              <a:path h="7673056" w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24816" y="5501099"/>
            <a:ext cx="2238367" cy="2238367"/>
          </a:xfrm>
          <a:custGeom>
            <a:avLst/>
            <a:gdLst/>
            <a:ahLst/>
            <a:cxnLst/>
            <a:rect r="r" b="b" t="t" l="l"/>
            <a:pathLst>
              <a:path h="2238367" w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539534" y="7377531"/>
            <a:ext cx="2238367" cy="2238367"/>
          </a:xfrm>
          <a:custGeom>
            <a:avLst/>
            <a:gdLst/>
            <a:ahLst/>
            <a:cxnLst/>
            <a:rect r="r" b="b" t="t" l="l"/>
            <a:pathLst>
              <a:path h="2238367" w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510099" y="7377531"/>
            <a:ext cx="2238367" cy="2238367"/>
          </a:xfrm>
          <a:custGeom>
            <a:avLst/>
            <a:gdLst/>
            <a:ahLst/>
            <a:cxnLst/>
            <a:rect r="r" b="b" t="t" l="l"/>
            <a:pathLst>
              <a:path h="2238367" w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19034" y="3278360"/>
            <a:ext cx="3474003" cy="1349345"/>
            <a:chOff x="0" y="0"/>
            <a:chExt cx="914964" cy="35538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14964" cy="355383"/>
            </a:xfrm>
            <a:custGeom>
              <a:avLst/>
              <a:gdLst/>
              <a:ahLst/>
              <a:cxnLst/>
              <a:rect r="r" b="b" t="t" l="l"/>
              <a:pathLst>
                <a:path h="35538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355383"/>
                  </a:lnTo>
                  <a:lnTo>
                    <a:pt x="0" y="35538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914964" cy="4220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804"/>
                </a:lnSpc>
                <a:spcBef>
                  <a:spcPct val="0"/>
                </a:spcBef>
              </a:pPr>
              <a:r>
                <a:rPr lang="en-US" sz="3481" spc="34">
                  <a:solidFill>
                    <a:srgbClr val="FFFFFF"/>
                  </a:solidFill>
                  <a:latin typeface="DM Sans Bold"/>
                </a:rPr>
                <a:t>Segmentation and Isolation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553095" y="480234"/>
            <a:ext cx="14579625" cy="2169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9"/>
              </a:lnSpc>
            </a:pPr>
            <a:r>
              <a:rPr lang="en-US" sz="6347" spc="336">
                <a:solidFill>
                  <a:srgbClr val="231F20"/>
                </a:solidFill>
                <a:latin typeface="Oswald Bold"/>
              </a:rPr>
              <a:t>INNOVATIVE APPROACHES TO INDUSTRY CHALLENGES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629283" y="3593460"/>
            <a:ext cx="3474003" cy="719145"/>
            <a:chOff x="0" y="0"/>
            <a:chExt cx="914964" cy="18940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14964" cy="189405"/>
            </a:xfrm>
            <a:custGeom>
              <a:avLst/>
              <a:gdLst/>
              <a:ahLst/>
              <a:cxnLst/>
              <a:rect r="r" b="b" t="t" l="l"/>
              <a:pathLst>
                <a:path h="189405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89405"/>
                  </a:lnTo>
                  <a:lnTo>
                    <a:pt x="0" y="18940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914964" cy="246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666"/>
                </a:lnSpc>
                <a:spcBef>
                  <a:spcPct val="0"/>
                </a:spcBef>
              </a:pPr>
              <a:r>
                <a:rPr lang="en-US" sz="3381" spc="33">
                  <a:solidFill>
                    <a:srgbClr val="FFFFFF"/>
                  </a:solidFill>
                  <a:latin typeface="DM Sans Bold"/>
                </a:rPr>
                <a:t>Secure Boot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658717" y="3278360"/>
            <a:ext cx="3474003" cy="1230396"/>
            <a:chOff x="0" y="0"/>
            <a:chExt cx="914964" cy="32405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14964" cy="324055"/>
            </a:xfrm>
            <a:custGeom>
              <a:avLst/>
              <a:gdLst/>
              <a:ahLst/>
              <a:cxnLst/>
              <a:rect r="r" b="b" t="t" l="l"/>
              <a:pathLst>
                <a:path h="324055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324055"/>
                  </a:lnTo>
                  <a:lnTo>
                    <a:pt x="0" y="32405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914964" cy="38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390"/>
                </a:lnSpc>
                <a:spcBef>
                  <a:spcPct val="0"/>
                </a:spcBef>
              </a:pPr>
              <a:r>
                <a:rPr lang="en-US" sz="3181" spc="31">
                  <a:solidFill>
                    <a:srgbClr val="FFFFFF"/>
                  </a:solidFill>
                  <a:latin typeface="DM Sans Bold"/>
                </a:rPr>
                <a:t>Secure Software Updates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4176364">
            <a:off x="-4105129" y="653023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219034" y="6258763"/>
            <a:ext cx="3474003" cy="1270046"/>
            <a:chOff x="0" y="0"/>
            <a:chExt cx="914964" cy="33449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14964" cy="334498"/>
            </a:xfrm>
            <a:custGeom>
              <a:avLst/>
              <a:gdLst/>
              <a:ahLst/>
              <a:cxnLst/>
              <a:rect r="r" b="b" t="t" l="l"/>
              <a:pathLst>
                <a:path h="334498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334498"/>
                  </a:lnTo>
                  <a:lnTo>
                    <a:pt x="0" y="334498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914964" cy="3916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528"/>
                </a:lnSpc>
                <a:spcBef>
                  <a:spcPct val="0"/>
                </a:spcBef>
              </a:pPr>
              <a:r>
                <a:rPr lang="en-US" sz="3281" spc="32">
                  <a:solidFill>
                    <a:srgbClr val="FFFFFF"/>
                  </a:solidFill>
                  <a:latin typeface="DM Sans Bold"/>
                </a:rPr>
                <a:t>Penetration Testing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506525" y="4754256"/>
            <a:ext cx="3474003" cy="746843"/>
            <a:chOff x="0" y="0"/>
            <a:chExt cx="914964" cy="19669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14964" cy="196699"/>
            </a:xfrm>
            <a:custGeom>
              <a:avLst/>
              <a:gdLst/>
              <a:ahLst/>
              <a:cxnLst/>
              <a:rect r="r" b="b" t="t" l="l"/>
              <a:pathLst>
                <a:path h="196699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96699"/>
                  </a:lnTo>
                  <a:lnTo>
                    <a:pt x="0" y="196699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914964" cy="253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666"/>
                </a:lnSpc>
                <a:spcBef>
                  <a:spcPct val="0"/>
                </a:spcBef>
              </a:pPr>
              <a:r>
                <a:rPr lang="en-US" sz="3381" spc="33">
                  <a:solidFill>
                    <a:srgbClr val="FFFFFF"/>
                  </a:solidFill>
                  <a:latin typeface="DM Sans Bold"/>
                </a:rPr>
                <a:t>Encryption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2658717" y="5547892"/>
            <a:ext cx="3474003" cy="1782846"/>
            <a:chOff x="0" y="0"/>
            <a:chExt cx="914964" cy="46955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914964" cy="469556"/>
            </a:xfrm>
            <a:custGeom>
              <a:avLst/>
              <a:gdLst/>
              <a:ahLst/>
              <a:cxnLst/>
              <a:rect r="r" b="b" t="t" l="l"/>
              <a:pathLst>
                <a:path h="469556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469556"/>
                  </a:lnTo>
                  <a:lnTo>
                    <a:pt x="0" y="469556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914964" cy="5267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390"/>
                </a:lnSpc>
                <a:spcBef>
                  <a:spcPct val="0"/>
                </a:spcBef>
              </a:pPr>
              <a:r>
                <a:rPr lang="en-US" sz="3181" spc="31">
                  <a:solidFill>
                    <a:srgbClr val="FFFFFF"/>
                  </a:solidFill>
                  <a:latin typeface="DM Sans Bold"/>
                </a:rPr>
                <a:t>Intrusion Detection System (IDS)</a:t>
              </a: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4937354" y="7785387"/>
            <a:ext cx="1383857" cy="1422657"/>
          </a:xfrm>
          <a:custGeom>
            <a:avLst/>
            <a:gdLst/>
            <a:ahLst/>
            <a:cxnLst/>
            <a:rect r="r" b="b" t="t" l="l"/>
            <a:pathLst>
              <a:path h="1422657" w="1383857">
                <a:moveTo>
                  <a:pt x="0" y="0"/>
                </a:moveTo>
                <a:lnTo>
                  <a:pt x="1383857" y="0"/>
                </a:lnTo>
                <a:lnTo>
                  <a:pt x="1383857" y="1422656"/>
                </a:lnTo>
                <a:lnTo>
                  <a:pt x="0" y="14226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8203359" y="6129749"/>
            <a:ext cx="1881281" cy="660800"/>
          </a:xfrm>
          <a:custGeom>
            <a:avLst/>
            <a:gdLst/>
            <a:ahLst/>
            <a:cxnLst/>
            <a:rect r="r" b="b" t="t" l="l"/>
            <a:pathLst>
              <a:path h="660800" w="1881281">
                <a:moveTo>
                  <a:pt x="0" y="0"/>
                </a:moveTo>
                <a:lnTo>
                  <a:pt x="1881282" y="0"/>
                </a:lnTo>
                <a:lnTo>
                  <a:pt x="1881282" y="660800"/>
                </a:lnTo>
                <a:lnTo>
                  <a:pt x="0" y="660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1968159" y="7739466"/>
            <a:ext cx="1351762" cy="1518834"/>
          </a:xfrm>
          <a:custGeom>
            <a:avLst/>
            <a:gdLst/>
            <a:ahLst/>
            <a:cxnLst/>
            <a:rect r="r" b="b" t="t" l="l"/>
            <a:pathLst>
              <a:path h="1518834" w="1351762">
                <a:moveTo>
                  <a:pt x="0" y="0"/>
                </a:moveTo>
                <a:lnTo>
                  <a:pt x="1351762" y="0"/>
                </a:lnTo>
                <a:lnTo>
                  <a:pt x="1351762" y="1518834"/>
                </a:lnTo>
                <a:lnTo>
                  <a:pt x="0" y="151883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DAFyCvh-Bzk</dc:identifier>
  <dcterms:modified xsi:type="dcterms:W3CDTF">2011-08-01T06:04:30Z</dcterms:modified>
  <cp:revision>1</cp:revision>
  <dc:title>Today’s vehicles are connected various methods used by to compromise the security</dc:title>
</cp:coreProperties>
</file>